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2" r:id="rId6"/>
    <p:sldId id="267" r:id="rId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3" autoAdjust="0"/>
    <p:restoredTop sz="94660"/>
  </p:normalViewPr>
  <p:slideViewPr>
    <p:cSldViewPr>
      <p:cViewPr varScale="1">
        <p:scale>
          <a:sx n="66" d="100"/>
          <a:sy n="66" d="100"/>
        </p:scale>
        <p:origin x="-1284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973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31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86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615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604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99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577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15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020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546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56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BE21A-CF58-4C23-A21E-736DBA4D9A3F}" type="datetimeFigureOut">
              <a:rPr lang="en-GB" smtClean="0"/>
              <a:t>10/06/2011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0CD55-DB56-4F36-A153-ED0E12CE53F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1216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effectLst>
                  <a:glow rad="127000">
                    <a:schemeClr val="bg1"/>
                  </a:glow>
                </a:effectLst>
              </a:rPr>
              <a:t>ARE YOU AWARE THAT THE GOVERNMENT INTENDS TO </a:t>
            </a:r>
            <a:r>
              <a:rPr lang="en-GB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srgbClr val="FF0000">
                      <a:alpha val="50000"/>
                    </a:srgbClr>
                  </a:innerShdw>
                </a:effectLst>
              </a:rPr>
              <a:t>BLOW</a:t>
            </a:r>
            <a:r>
              <a:rPr lang="en-GB" b="1" dirty="0" smtClean="0">
                <a:effectLst>
                  <a:glow rad="127000">
                    <a:schemeClr val="bg1"/>
                  </a:glow>
                </a:effectLst>
              </a:rPr>
              <a:t> APART CAPITAL ALLOWANCE CLAIMS RELATING TO FIXTURES???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08920"/>
            <a:ext cx="571500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5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GB" sz="2800" dirty="0" smtClean="0"/>
              <a:t>HMR&amp;C have published a consultation document </a:t>
            </a:r>
            <a:r>
              <a:rPr lang="en-GB" sz="2800" b="1" dirty="0" smtClean="0">
                <a:solidFill>
                  <a:srgbClr val="FF0000"/>
                </a:solidFill>
              </a:rPr>
              <a:t>“Capital Allowances for Fixtures”</a:t>
            </a:r>
            <a:br>
              <a:rPr lang="en-GB" sz="2800" b="1" dirty="0" smtClean="0">
                <a:solidFill>
                  <a:srgbClr val="FF0000"/>
                </a:solidFill>
              </a:rPr>
            </a:br>
            <a:r>
              <a:rPr lang="en-GB" sz="1800" b="1" dirty="0" smtClean="0">
                <a:solidFill>
                  <a:srgbClr val="FF0000"/>
                </a:solidFill>
              </a:rPr>
              <a:t>Dated 31/05/2011 Closing Date for comments 31/08/2011</a:t>
            </a:r>
            <a:endParaRPr lang="en-GB" sz="1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b="1" u="sng" dirty="0" smtClean="0"/>
              <a:t>Current Position </a:t>
            </a:r>
          </a:p>
          <a:p>
            <a:r>
              <a:rPr lang="en-GB" sz="2400" dirty="0" smtClean="0"/>
              <a:t>Sellers &amp; Purchasers may “neglect” to agree a single disposal / acquisition value for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(not moveable Furniture &amp; Fittings) within the overall sales price.</a:t>
            </a:r>
          </a:p>
          <a:p>
            <a:r>
              <a:rPr lang="en-GB" sz="2400" dirty="0" smtClean="0"/>
              <a:t>There is no time limit on when (if ever)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are added to the Capital Allowance Pool.</a:t>
            </a:r>
          </a:p>
          <a:p>
            <a:r>
              <a:rPr lang="en-GB" sz="2400" dirty="0" smtClean="0"/>
              <a:t>When Retrospective claims are made for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there may be no realistic possibility of confirming the vendors position with regard to allowances on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already claimed – this often leads to claims being unnecessarily challenged by the Revenue 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7884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en-GB" sz="2800" b="1" u="sng" dirty="0" smtClean="0">
                <a:solidFill>
                  <a:srgbClr val="FF0000"/>
                </a:solidFill>
              </a:rPr>
              <a:t>Proposed Changes </a:t>
            </a:r>
            <a:r>
              <a:rPr lang="en-GB" sz="2800" b="1" u="sng" dirty="0" smtClean="0"/>
              <a:t/>
            </a:r>
            <a:br>
              <a:rPr lang="en-GB" sz="2800" b="1" u="sng" dirty="0" smtClean="0"/>
            </a:br>
            <a:endParaRPr lang="en-GB" sz="2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17443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GB" sz="2800" b="1" u="sng" dirty="0" smtClean="0"/>
              <a:t>Mandatory Capital Allowance Pool</a:t>
            </a:r>
          </a:p>
          <a:p>
            <a:pPr marL="0" indent="0">
              <a:buNone/>
            </a:pPr>
            <a:endParaRPr lang="en-GB" sz="2800" dirty="0" smtClean="0"/>
          </a:p>
          <a:p>
            <a:r>
              <a:rPr lang="en-GB" sz="2400" dirty="0" smtClean="0"/>
              <a:t>A purchaser must allocate</a:t>
            </a:r>
            <a:r>
              <a:rPr lang="en-GB" sz="2400" dirty="0" smtClean="0">
                <a:solidFill>
                  <a:srgbClr val="FF0000"/>
                </a:solidFill>
              </a:rPr>
              <a:t> qualifying Fixtures</a:t>
            </a:r>
            <a:r>
              <a:rPr lang="en-GB" sz="2400" dirty="0" smtClean="0"/>
              <a:t> to their appropriate Capital Allowance Pool within “a short period” following acquisition.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That “short period” is likely to be one year </a:t>
            </a:r>
            <a:r>
              <a:rPr lang="en-GB" sz="2400" dirty="0" smtClean="0"/>
              <a:t>(possibly two max.)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Mandatory</a:t>
            </a:r>
            <a:r>
              <a:rPr lang="en-GB" sz="2400" dirty="0" smtClean="0"/>
              <a:t> Capital Allowance pooling of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within the agreed “short period” should ensure vendors disposal value and purchasers acquisition value are one and the same (not always the current position).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2288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GB" sz="2800" b="1" u="sng" dirty="0"/>
              <a:t>2</a:t>
            </a:r>
            <a:r>
              <a:rPr lang="en-GB" sz="2800" b="1" u="sng" dirty="0" smtClean="0"/>
              <a:t>) Historic Expenditure – </a:t>
            </a:r>
            <a:br>
              <a:rPr lang="en-GB" sz="2800" b="1" u="sng" dirty="0" smtClean="0"/>
            </a:br>
            <a:r>
              <a:rPr lang="en-GB" sz="2800" b="1" u="sng" dirty="0" smtClean="0"/>
              <a:t>Retrospective Capital Allowance claims</a:t>
            </a:r>
            <a:endParaRPr lang="en-GB" sz="2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endParaRPr lang="en-GB" sz="2400" dirty="0" smtClean="0"/>
          </a:p>
          <a:p>
            <a:r>
              <a:rPr lang="en-GB" sz="2400" dirty="0" smtClean="0">
                <a:solidFill>
                  <a:srgbClr val="FF0000"/>
                </a:solidFill>
              </a:rPr>
              <a:t>This is probably the biggest / bitterest pill to swallow!!!</a:t>
            </a:r>
            <a:endParaRPr lang="en-GB" sz="2400" dirty="0">
              <a:solidFill>
                <a:srgbClr val="FF0000"/>
              </a:solidFill>
            </a:endParaRPr>
          </a:p>
          <a:p>
            <a:r>
              <a:rPr lang="en-GB" sz="2400" dirty="0" smtClean="0"/>
              <a:t>Within </a:t>
            </a:r>
            <a:r>
              <a:rPr lang="en-GB" sz="2400" dirty="0" smtClean="0">
                <a:solidFill>
                  <a:srgbClr val="FF0000"/>
                </a:solidFill>
              </a:rPr>
              <a:t>one year </a:t>
            </a:r>
            <a:r>
              <a:rPr lang="en-GB" sz="2400" dirty="0" smtClean="0"/>
              <a:t>(possibly two) of this new legislation becoming law a purchaser </a:t>
            </a:r>
            <a:r>
              <a:rPr lang="en-GB" sz="2400" dirty="0" smtClean="0">
                <a:solidFill>
                  <a:srgbClr val="FF0000"/>
                </a:solidFill>
              </a:rPr>
              <a:t>must</a:t>
            </a:r>
            <a:r>
              <a:rPr lang="en-GB" sz="2400" dirty="0" smtClean="0"/>
              <a:t> submit a claim to the Revenue in respect of any previously acquired </a:t>
            </a:r>
            <a:r>
              <a:rPr lang="en-GB" sz="2400" dirty="0" smtClean="0">
                <a:solidFill>
                  <a:srgbClr val="FF0000"/>
                </a:solidFill>
              </a:rPr>
              <a:t>qualifying Fixtures</a:t>
            </a:r>
            <a:r>
              <a:rPr lang="en-GB" sz="2400" dirty="0" smtClean="0"/>
              <a:t> for which no Capital Allowance claim has yet been made.</a:t>
            </a:r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827584" y="4293096"/>
            <a:ext cx="7344816" cy="118813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bg1"/>
                </a:solidFill>
              </a:rPr>
              <a:t>Thereafter the purchaser (your client) will have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forfeited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the right</a:t>
            </a:r>
            <a:r>
              <a:rPr lang="en-GB" sz="2400" dirty="0"/>
              <a:t> </a:t>
            </a:r>
            <a:r>
              <a:rPr lang="en-GB" sz="2400" dirty="0">
                <a:solidFill>
                  <a:schemeClr val="bg1"/>
                </a:solidFill>
              </a:rPr>
              <a:t>to those unclaimed Capital Allowances.</a:t>
            </a:r>
          </a:p>
        </p:txBody>
      </p:sp>
    </p:spTree>
    <p:extLst>
      <p:ext uri="{BB962C8B-B14F-4D97-AF65-F5344CB8AC3E}">
        <p14:creationId xmlns:p14="http://schemas.microsoft.com/office/powerpoint/2010/main" val="254441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GB" sz="2800" b="1" u="sng" dirty="0" smtClean="0"/>
              <a:t>3) Record of Agreement </a:t>
            </a:r>
            <a:endParaRPr lang="en-GB" sz="2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To ensure how much of the overall sales price relates to </a:t>
            </a:r>
            <a:r>
              <a:rPr lang="en-GB" sz="2400" dirty="0" smtClean="0">
                <a:solidFill>
                  <a:srgbClr val="FF0000"/>
                </a:solidFill>
              </a:rPr>
              <a:t>Fixtures </a:t>
            </a:r>
            <a:r>
              <a:rPr lang="en-GB" sz="2400" dirty="0" smtClean="0"/>
              <a:t>it is suggested that this allocation is agreed and recorded between the parties at the point of sale or very near to it.</a:t>
            </a:r>
          </a:p>
          <a:p>
            <a:r>
              <a:rPr lang="en-GB" sz="2400" dirty="0" smtClean="0"/>
              <a:t>A “note” will be required in the subsequent tax returns of vendor and purchaser that such an agreement has been reached.</a:t>
            </a:r>
          </a:p>
          <a:p>
            <a:r>
              <a:rPr lang="en-GB" sz="2400" dirty="0" smtClean="0"/>
              <a:t>This allocation of price for </a:t>
            </a:r>
            <a:r>
              <a:rPr lang="en-GB" sz="2400" dirty="0" smtClean="0">
                <a:solidFill>
                  <a:srgbClr val="FF0000"/>
                </a:solidFill>
              </a:rPr>
              <a:t>Fixtures </a:t>
            </a:r>
            <a:r>
              <a:rPr lang="en-GB" sz="2400" dirty="0" smtClean="0"/>
              <a:t>will have to also reflect an </a:t>
            </a:r>
            <a:r>
              <a:rPr lang="en-GB" sz="2400" dirty="0" smtClean="0">
                <a:solidFill>
                  <a:srgbClr val="FF0000"/>
                </a:solidFill>
              </a:rPr>
              <a:t>agreed</a:t>
            </a:r>
            <a:r>
              <a:rPr lang="en-GB" sz="2400" b="1" u="sng" dirty="0" smtClean="0">
                <a:solidFill>
                  <a:srgbClr val="FF0000"/>
                </a:solidFill>
              </a:rPr>
              <a:t> Market Value</a:t>
            </a:r>
            <a:r>
              <a:rPr lang="en-GB" sz="2400" dirty="0" smtClean="0"/>
              <a:t>.</a:t>
            </a:r>
          </a:p>
          <a:p>
            <a:r>
              <a:rPr lang="en-GB" sz="2400" dirty="0" smtClean="0"/>
              <a:t>What appears to be implied but not specifically stated is that this Record of Agreement is to cover </a:t>
            </a:r>
            <a:r>
              <a:rPr lang="en-GB" sz="2400" b="1" u="sng" dirty="0" smtClean="0">
                <a:solidFill>
                  <a:srgbClr val="FF0000"/>
                </a:solidFill>
              </a:rPr>
              <a:t>all</a:t>
            </a:r>
            <a:r>
              <a:rPr lang="en-GB" sz="2400" dirty="0" smtClean="0"/>
              <a:t>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– not necessarily qualifying </a:t>
            </a:r>
            <a:r>
              <a:rPr lang="en-GB" sz="2400" dirty="0" smtClean="0">
                <a:solidFill>
                  <a:srgbClr val="FF0000"/>
                </a:solidFill>
              </a:rPr>
              <a:t>Fixtures</a:t>
            </a:r>
            <a:r>
              <a:rPr lang="en-GB" sz="2400" dirty="0" smtClean="0"/>
              <a:t> – whether a Capital Allowance claim has been made or not.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6904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b="1" u="sng" dirty="0"/>
              <a:t>4) Section 198 Election </a:t>
            </a:r>
            <a:endParaRPr lang="en-GB" sz="2400" dirty="0"/>
          </a:p>
          <a:p>
            <a:r>
              <a:rPr lang="en-GB" sz="2400" dirty="0"/>
              <a:t>This is an existing option that can be exercised to fix the value for Capital Allowance purposes for both the vendor and purchaser.</a:t>
            </a:r>
          </a:p>
          <a:p>
            <a:r>
              <a:rPr lang="en-GB" sz="2400" dirty="0"/>
              <a:t>The Revenue (at long last) have accepted that S198 Elections using nominal values eg: £1.00 for all </a:t>
            </a:r>
            <a:r>
              <a:rPr lang="en-GB" sz="2400" dirty="0">
                <a:solidFill>
                  <a:srgbClr val="FF0000"/>
                </a:solidFill>
              </a:rPr>
              <a:t>Fixtures</a:t>
            </a:r>
            <a:r>
              <a:rPr lang="en-GB" sz="2400" dirty="0"/>
              <a:t> are </a:t>
            </a:r>
            <a:r>
              <a:rPr lang="en-GB" sz="2400" b="1" dirty="0">
                <a:solidFill>
                  <a:srgbClr val="FF0000"/>
                </a:solidFill>
              </a:rPr>
              <a:t>not</a:t>
            </a:r>
            <a:r>
              <a:rPr lang="en-GB" sz="2400" dirty="0"/>
              <a:t> </a:t>
            </a:r>
            <a:r>
              <a:rPr lang="en-GB" sz="2400" b="1" dirty="0">
                <a:solidFill>
                  <a:srgbClr val="FF0000"/>
                </a:solidFill>
              </a:rPr>
              <a:t>equitable</a:t>
            </a:r>
            <a:r>
              <a:rPr lang="en-GB" sz="2400" dirty="0"/>
              <a:t>.</a:t>
            </a:r>
          </a:p>
          <a:p>
            <a:r>
              <a:rPr lang="en-GB" sz="2400" dirty="0"/>
              <a:t>In future it is suggested that such S198 Elections must fix the price (for both vendor and purchaser) at a </a:t>
            </a:r>
            <a:r>
              <a:rPr lang="en-GB" sz="2400" dirty="0">
                <a:solidFill>
                  <a:srgbClr val="FF0000"/>
                </a:solidFill>
              </a:rPr>
              <a:t>minimum</a:t>
            </a:r>
            <a:r>
              <a:rPr lang="en-GB" sz="2400" dirty="0"/>
              <a:t> level of the </a:t>
            </a:r>
            <a:r>
              <a:rPr lang="en-GB" sz="2400" b="1" dirty="0">
                <a:solidFill>
                  <a:srgbClr val="FF0000"/>
                </a:solidFill>
              </a:rPr>
              <a:t>tax written down value </a:t>
            </a:r>
            <a:r>
              <a:rPr lang="en-GB" sz="2400" dirty="0"/>
              <a:t>of </a:t>
            </a:r>
            <a:r>
              <a:rPr lang="en-GB" sz="2400" dirty="0">
                <a:solidFill>
                  <a:srgbClr val="FF0000"/>
                </a:solidFill>
              </a:rPr>
              <a:t>qualifying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Fixtures</a:t>
            </a:r>
            <a:r>
              <a:rPr lang="en-GB" sz="2400" dirty="0"/>
              <a:t> in the vendor’s books</a:t>
            </a:r>
            <a:r>
              <a:rPr lang="en-GB" sz="2400" dirty="0" smtClean="0"/>
              <a:t>.</a:t>
            </a:r>
          </a:p>
          <a:p>
            <a:pPr marL="0" indent="0" algn="r">
              <a:buNone/>
            </a:pPr>
            <a:r>
              <a:rPr lang="en-GB" sz="1000" dirty="0" smtClean="0"/>
              <a:t>Copyright of </a:t>
            </a:r>
            <a:r>
              <a:rPr lang="en-GB" sz="1000" dirty="0" err="1" smtClean="0"/>
              <a:t>Taxadjusters</a:t>
            </a:r>
            <a:r>
              <a:rPr lang="en-GB" sz="1000" dirty="0" smtClean="0"/>
              <a:t> </a:t>
            </a:r>
            <a:endParaRPr lang="en-GB" sz="1000" dirty="0"/>
          </a:p>
        </p:txBody>
      </p:sp>
      <p:sp>
        <p:nvSpPr>
          <p:cNvPr id="6" name="Rectangle 5"/>
          <p:cNvSpPr/>
          <p:nvPr/>
        </p:nvSpPr>
        <p:spPr>
          <a:xfrm>
            <a:off x="899592" y="116632"/>
            <a:ext cx="7560840" cy="194421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bg1"/>
                </a:solidFill>
              </a:rPr>
              <a:t>If a comprehensive schedule of </a:t>
            </a:r>
            <a:r>
              <a:rPr lang="en-GB" sz="2400" dirty="0">
                <a:solidFill>
                  <a:srgbClr val="FF0000"/>
                </a:solidFill>
              </a:rPr>
              <a:t>Fixtures</a:t>
            </a:r>
            <a:r>
              <a:rPr lang="en-GB" sz="2400" dirty="0">
                <a:solidFill>
                  <a:schemeClr val="bg1"/>
                </a:solidFill>
              </a:rPr>
              <a:t> is not already available – a full Capital Allowance site survey and valuation will most probably be required to identify the </a:t>
            </a:r>
            <a:r>
              <a:rPr lang="en-GB" sz="2400" dirty="0">
                <a:solidFill>
                  <a:srgbClr val="FF0000"/>
                </a:solidFill>
              </a:rPr>
              <a:t>Fixtures</a:t>
            </a:r>
            <a:r>
              <a:rPr lang="en-GB" sz="2400" dirty="0">
                <a:solidFill>
                  <a:schemeClr val="bg1"/>
                </a:solidFill>
              </a:rPr>
              <a:t> embedded within the building.</a:t>
            </a:r>
          </a:p>
        </p:txBody>
      </p:sp>
    </p:spTree>
    <p:extLst>
      <p:ext uri="{BB962C8B-B14F-4D97-AF65-F5344CB8AC3E}">
        <p14:creationId xmlns:p14="http://schemas.microsoft.com/office/powerpoint/2010/main" val="171874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519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ARE YOU AWARE THAT THE GOVERNMENT INTENDS TO BLOW APART CAPITAL ALLOWANCE CLAIMS RELATING TO FIXTURES???</vt:lpstr>
      <vt:lpstr>HMR&amp;C have published a consultation document “Capital Allowances for Fixtures” Dated 31/05/2011 Closing Date for comments 31/08/2011</vt:lpstr>
      <vt:lpstr>Proposed Changes  </vt:lpstr>
      <vt:lpstr>2) Historic Expenditure –  Retrospective Capital Allowance claims</vt:lpstr>
      <vt:lpstr>3) Record of Agreement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 YOU AWARE THAT THE GOVERNMENT INTENDS TO BLOW APART CAPITAL ALLOWANCE CLAIMS RELATING TO FIXTURES???</dc:title>
  <dc:creator>Linsey</dc:creator>
  <cp:lastModifiedBy>Linsey</cp:lastModifiedBy>
  <cp:revision>29</cp:revision>
  <cp:lastPrinted>2011-06-10T09:08:18Z</cp:lastPrinted>
  <dcterms:created xsi:type="dcterms:W3CDTF">2011-06-02T15:02:15Z</dcterms:created>
  <dcterms:modified xsi:type="dcterms:W3CDTF">2011-06-10T09:20:20Z</dcterms:modified>
</cp:coreProperties>
</file>